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6400800" y="2377440"/>
            <a:ext cx="73152" cy="21031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54864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CONFIDENTIAL  •  EXECUTIVE BRIEFING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194560"/>
            <a:ext cx="5486400" cy="2194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피자 프랜차이즈</a:t>
            </a:r>
          </a:p>
          <a:p>
            <a:pPr algn="l">
              <a:lnSpc>
                <a:spcPct val="115000"/>
              </a:lnSpc>
            </a:pPr>
            <a:r>
              <a:rPr sz="3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9개 매장 실적 진단</a:t>
            </a:r>
          </a:p>
          <a:p>
            <a:pPr algn="l">
              <a:lnSpc>
                <a:spcPct val="115000"/>
              </a:lnSpc>
            </a:pPr>
            <a:r>
              <a:rPr sz="3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및 성장 레버 분석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2377440"/>
            <a:ext cx="5029200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500" b="0" i="1">
                <a:solidFill>
                  <a:srgbClr val="E8E8E8"/>
                </a:solidFill>
                <a:ea typeface="Apple SD Gothic Neo"/>
                <a:cs typeface="Apple SD Gothic Neo"/>
                <a:latin typeface="Pretendard"/>
              </a:rPr>
              <a:t>"성장은 견고하나, 마진은 정체.</a:t>
            </a:r>
          </a:p>
          <a:p>
            <a:pPr algn="l">
              <a:lnSpc>
                <a:spcPct val="140000"/>
              </a:lnSpc>
            </a:pPr>
            <a:r>
              <a:rPr sz="1500" b="0" i="1">
                <a:solidFill>
                  <a:srgbClr val="E8E8E8"/>
                </a:solidFill>
                <a:ea typeface="Apple SD Gothic Neo"/>
                <a:cs typeface="Apple SD Gothic Neo"/>
                <a:latin typeface="Pretendard"/>
              </a:rPr>
              <a:t>레버는 채널·매장간 격차에 있다."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6692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2020.01 – 2026.01  |  9 stores  |  73 months  |  3,942 records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612648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E8E8E8"/>
                </a:solidFill>
                <a:ea typeface="Apple SD Gothic Neo"/>
                <a:cs typeface="Apple SD Gothic Neo"/>
                <a:latin typeface="Pretendard"/>
              </a:rPr>
              <a:t>Prepared by Strategy Office  •  Apr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EXECUTIVE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성장은 견고하나 마진은 정체 — 채널 전환과 매장 간 격차 해소가 향후 5년 가치 창출의 두 축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691640"/>
            <a:ext cx="2697480" cy="960120"/>
          </a:xfrm>
          <a:prstGeom prst="rect">
            <a:avLst/>
          </a:prstGeom>
          <a:solidFill>
            <a:srgbClr val="F6F6F6"/>
          </a:solidFill>
          <a:ln w="6350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26974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+9.3%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2258568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매출 CAGR
(2020→2025)</a:t>
            </a:r>
          </a:p>
        </p:txBody>
      </p:sp>
      <p:sp>
        <p:nvSpPr>
          <p:cNvPr id="9" name="Rectangle 8"/>
          <p:cNvSpPr/>
          <p:nvPr/>
        </p:nvSpPr>
        <p:spPr>
          <a:xfrm>
            <a:off x="3337560" y="1691640"/>
            <a:ext cx="2697480" cy="960120"/>
          </a:xfrm>
          <a:prstGeom prst="rect">
            <a:avLst/>
          </a:prstGeom>
          <a:solidFill>
            <a:srgbClr val="F6F6F6"/>
          </a:solidFill>
          <a:ln w="6350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337560" y="1783080"/>
            <a:ext cx="26974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17.0%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7560" y="2258568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'25 영업이익률
('22 18.4%, -1.4%p)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79" y="1691640"/>
            <a:ext cx="2697480" cy="960120"/>
          </a:xfrm>
          <a:prstGeom prst="rect">
            <a:avLst/>
          </a:prstGeom>
          <a:solidFill>
            <a:srgbClr val="F6F6F6"/>
          </a:solidFill>
          <a:ln w="6350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126479" y="1783080"/>
            <a:ext cx="26974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43%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26479" y="2258568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배달 비중
(20년 55% → 25년 43%)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915399" y="1691640"/>
            <a:ext cx="2697480" cy="960120"/>
          </a:xfrm>
          <a:prstGeom prst="rect">
            <a:avLst/>
          </a:prstGeom>
          <a:solidFill>
            <a:srgbClr val="F6F6F6"/>
          </a:solidFill>
          <a:ln w="6350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915399" y="1783080"/>
            <a:ext cx="269748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2800" b="1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25.3%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915399" y="2258568"/>
            <a:ext cx="26974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자사앱 주문 비중
(20년 5.6% → 4.5배↑)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" y="27889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5 KEY MESSAGES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3154680"/>
            <a:ext cx="370332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548640" y="3154680"/>
            <a:ext cx="502920" cy="132588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3154680"/>
            <a:ext cx="502920" cy="13258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88720" y="326440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전점 7년 연속 성장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88720" y="3657600"/>
            <a:ext cx="29260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9개 매장 모두 매년 매출 우상향, '20→'25 56% 증가 (CAGR 9.3%) — 사업모델 검증 완료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343400" y="3154680"/>
            <a:ext cx="370332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343400" y="3154680"/>
            <a:ext cx="502920" cy="132588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43400" y="3154680"/>
            <a:ext cx="502920" cy="13258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83480" y="326440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마진 정점 후 둔화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3657600"/>
            <a:ext cx="29260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'22년 18.4% 정점 → '25년 17.0% (-1.4%p). 객단가 +30% 상승에도 비용 인플레가 더 빠름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138160" y="3154680"/>
            <a:ext cx="370332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8138160" y="3154680"/>
            <a:ext cx="502920" cy="132588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138160" y="3154680"/>
            <a:ext cx="502920" cy="13258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778240" y="326440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채널 패러다임 시프트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778240" y="3657600"/>
            <a:ext cx="29260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배달 55%→43%, 홀 28%→40% 회복 / 자사앱 5.6%→25.3%로 4.5배 성장 — 수수료 우회 본격화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572000"/>
            <a:ext cx="370332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48640" y="4572000"/>
            <a:ext cx="502920" cy="132588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48640" y="4572000"/>
            <a:ext cx="502920" cy="13258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188720" y="468172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매장 간 마진 격차 3%p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188720" y="5074920"/>
            <a:ext cx="29260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서울이 매출 1·2위지만 마진은 최하위 (홍대 15.0%). 인천·대전·부산이 마진 챔피언 (17.4–18.0%)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343400" y="4572000"/>
            <a:ext cx="3703320" cy="132588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4343400" y="4572000"/>
            <a:ext cx="502920" cy="1325880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343400" y="4572000"/>
            <a:ext cx="502920" cy="13258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983480" y="4681728"/>
            <a:ext cx="29260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13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성장 레버 미가동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983480" y="5074920"/>
            <a:ext cx="29260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신메뉴 매출비중 6.8% 5년간 정체, 식자재폐기율 매장 간 1.2%p 격차 — Operational excellence 여지</a:t>
            </a:r>
          </a:p>
        </p:txBody>
      </p:sp>
      <p:sp>
        <p:nvSpPr>
          <p:cNvPr id="44" name="Rectangle 43"/>
          <p:cNvSpPr/>
          <p:nvPr/>
        </p:nvSpPr>
        <p:spPr>
          <a:xfrm>
            <a:off x="548640" y="6080760"/>
            <a:ext cx="11064240" cy="36576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48640" y="6153912"/>
            <a:ext cx="109728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5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SO WHAT  ▸  Top-line은 상수, 변수는 수익성 — 자사앱 가속 + 매장간 best practice 이식 + 신메뉴 혁신이 마진 회복의 3대 레버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2 / 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KEY MESSAGE 1  •  성장 모멘텀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9개 매장 전점이 7년 연속 매출 성장 — CAGR 9.3%, 사업모델은 검증되었다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955279" y="1691640"/>
            <a:ext cx="3657600" cy="137160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955279" y="1691640"/>
            <a:ext cx="91440" cy="137160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83879" y="1783080"/>
            <a:ext cx="3337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CAGR  매출 성장률 (2020→2025)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2057400"/>
            <a:ext cx="3337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+9.3%</a:t>
            </a:r>
          </a:p>
        </p:txBody>
      </p:sp>
      <p:pic>
        <p:nvPicPr>
          <p:cNvPr id="10" name="Picture 9" descr="01_revenu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691640"/>
            <a:ext cx="7269480" cy="3534002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955279" y="3200400"/>
            <a:ext cx="365760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38159" y="3364992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TAKEAWAYS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56447" y="3776472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39" y="3703320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전점 동시 성장.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9개 매장 모두 2020→2025 매년 매출 증가 — single-store 리스크 없음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56447" y="4489704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39" y="4416552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5년 누적 +56%.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700억 → 1,095억 (+394억). 코로나 회복기 + 가격 인상 합산 효과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7" y="5202936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39" y="5129784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2026년 1월도 전년동월 대비 +8%.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성장 추세 지속 중 — 단, 모멘텀이 둔화될 신호는 마진(슬라이드 #2)에서 먼저 나타남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943600"/>
            <a:ext cx="7269480" cy="457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7269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IMPLICATION  ▸  Top-line은 더 이상 차별화 요인이 아님. 다음 5년의 KPI는 마진과 효율로 이동해야 함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3 / 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KEY MESSAGE 2  •  수익성 정체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영업이익률은 2022년 18.4% 정점 후 1.4%p 하락 — 객단가 인상으로도 비용 인플레이션을 따라잡지 못한다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955279" y="1691640"/>
            <a:ext cx="3657600" cy="137160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955279" y="1691640"/>
            <a:ext cx="91440" cy="13716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83879" y="1783080"/>
            <a:ext cx="3337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'22 → '25 영업이익률 변화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2057400"/>
            <a:ext cx="3337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−1.4%p</a:t>
            </a:r>
          </a:p>
        </p:txBody>
      </p:sp>
      <p:pic>
        <p:nvPicPr>
          <p:cNvPr id="10" name="Picture 9" descr="02_marg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691640"/>
            <a:ext cx="7269480" cy="362924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955279" y="3200400"/>
            <a:ext cx="365760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38159" y="3364992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TAKEAWAYS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56447" y="3776472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39" y="3703320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'22 정점 후 3년 연속 하락.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18.4% → 17.9% → 17.0%. 단순 노이즈가 아닌 구조적 압박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56447" y="4489704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39" y="4416552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객단가는 +30% 상승.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2.27만원 → 2.96만원. 가격 전가는 진행 중이나 비용 증가 속도가 더 빠름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7" y="5202936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39" y="5129784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비용의 75%가 식자재+인건비.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양대 비용 항목이 인플레 직격탄 — 단가 인상보다 효율화가 핵심 lever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943600"/>
            <a:ext cx="7269480" cy="457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7269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IMPLICATION  ▸  추가 가격 인상은 한계. 비용 구조 (식자재 폐기율·인력 productivity·플랫폼 수수료) 재설계가 필요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4 / 8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KEY MESSAGE 3  •  채널 시프트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배달 의존도 55%→43% 하락, 홀 회복 + 자사앱 4.5배 성장 — 채널 믹스가 수익성의 새 무기다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955279" y="1691640"/>
            <a:ext cx="3657600" cy="137160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955279" y="1691640"/>
            <a:ext cx="91440" cy="1371600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83879" y="1783080"/>
            <a:ext cx="3337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자사앱 주문 비중 (2020→2025)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2057400"/>
            <a:ext cx="3337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5.6% → 25.3%</a:t>
            </a:r>
          </a:p>
        </p:txBody>
      </p:sp>
      <p:pic>
        <p:nvPicPr>
          <p:cNvPr id="10" name="Picture 9" descr="03_chann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691640"/>
            <a:ext cx="7269480" cy="360479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955279" y="3200400"/>
            <a:ext cx="365760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38159" y="3364992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TAKEAWAYS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56447" y="3776472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39" y="3703320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배달 -12%p.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코로나 효과 정상화 + 외식 회복. 홀 28%→40%, 포장 17%→17% 유지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56447" y="4489704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39" y="4416552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자사앱 5.6% → 25.3%.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5년간 4.5배 성장. 플랫폼 수수료(매출 9.5%) 우회 채널로 안착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7" y="5202936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39" y="5129784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단, 배민 의존도 56%.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배달 채널 내 단일 플랫폼 집중 — 협상력·수수료 정책 변경에 노출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943600"/>
            <a:ext cx="7269480" cy="457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7269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IMPLICATION  ▸  자사앱·홀 채널 가속은 마진 회복의 가장 빠른 지렛대. 배민 단일 의존도 분산도 동시 추진 필요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5 / 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KEY MESSAGE 4  •  매장 격차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서울이 매출 1·2위지만 마진은 최하위 — 매출 챔피언과 마진 챔피언이 분리된 '역설' 구조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955279" y="1691640"/>
            <a:ext cx="3657600" cy="137160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955279" y="1691640"/>
            <a:ext cx="91440" cy="13716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83879" y="1783080"/>
            <a:ext cx="3337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서울 vs 마진 챔피언 매장 격차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2057400"/>
            <a:ext cx="3337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−3.0%p</a:t>
            </a:r>
          </a:p>
        </p:txBody>
      </p:sp>
      <p:pic>
        <p:nvPicPr>
          <p:cNvPr id="10" name="Picture 9" descr="04_storega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691640"/>
            <a:ext cx="7269480" cy="383349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955279" y="3200400"/>
            <a:ext cx="365760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38159" y="3364992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TAKEAWAYS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56447" y="3776472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39" y="3703320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서울 매장 매출 우위.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강남 155억 / 홍대 149억 vs 제주 95억. 매출 절대 규모는 서울이 압도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56447" y="4489704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39" y="4416552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마진은 정반대.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홍대 15.0% / 강남 16.2% vs 인천 18.0%·대전 17.6%·부산 17.4% — 격차 3%p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7" y="5202936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39" y="5129784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서울 패널티 = 임차료·인건비.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고매출이 고비용을 상쇄하지 못함 — 서울 매장의 단위 효율 개선이 가장 큰 가치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943600"/>
            <a:ext cx="7269480" cy="457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7269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IMPLICATION  ▸  지방 매장의 운영 best practice를 서울에 이식하면 그룹 전체 영업이익률 +0.7~1.0%p 회복 가능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6 / 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KEY MESSAGE 5  •  미가동 레버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신메뉴 매출비중 6.8%로 5년간 정체, 매장 간 식자재폐기율 1.2%p 격차 — Operational excellence 여지가 크다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955279" y="1691640"/>
            <a:ext cx="3657600" cy="1371600"/>
          </a:xfrm>
          <a:prstGeom prst="rect">
            <a:avLst/>
          </a:prstGeom>
          <a:solidFill>
            <a:srgbClr val="F6F6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955279" y="1691640"/>
            <a:ext cx="91440" cy="1371600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183879" y="1783080"/>
            <a:ext cx="33375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신메뉴 매출비중 정체 (5년 평균)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83879" y="2057400"/>
            <a:ext cx="333756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0000"/>
              </a:lnSpc>
            </a:pPr>
            <a:r>
              <a:rPr sz="2600" b="1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6.8%</a:t>
            </a:r>
          </a:p>
        </p:txBody>
      </p:sp>
      <p:pic>
        <p:nvPicPr>
          <p:cNvPr id="10" name="Picture 9" descr="05_costlev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691640"/>
            <a:ext cx="7269480" cy="299671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955279" y="3200400"/>
            <a:ext cx="3657600" cy="301752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38159" y="3364992"/>
            <a:ext cx="32918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TAKEAWAYS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56447" y="3776472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321039" y="3703320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신메뉴 6.8% 정체.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5년간 거의 변동 없음 — 메뉴 혁신이 매출 성장에 기여하고 있지 않다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56447" y="4489704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21039" y="4416552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식자재폐기율 매장 편차.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최저 부산 3.0% ~ 최고 제주 4.2% (1.2%p). 표준화·SKU 관리 격차의 결과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56447" y="5202936"/>
            <a:ext cx="73152" cy="73152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321039" y="5129784"/>
            <a:ext cx="3154680" cy="7772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 i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QSC 점수도 격차 4.7점.</a:t>
            </a:r>
            <a:r>
              <a:rPr sz="1100" b="0" i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  홍대 90.8 vs 광주 86.0. 운영 표준 미준수가 마진과 리뷰에 동시 타격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943600"/>
            <a:ext cx="7269480" cy="4572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548640" y="6035040"/>
            <a:ext cx="72694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000" b="1" i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IMPLICATION  ▸  메뉴 혁신 + 매장간 표준화 (식자재·QSC) 두 축의 운영 개선 프로그램 즉시 가동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7 / 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92608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RECOMMENDATIONS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66928"/>
            <a:ext cx="1115568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</a:pPr>
            <a:r>
              <a:rPr sz="22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수익성 회복을 위한 3대 레버 — 즉시 가동 가능, 향후 24개월 내 +1.5–2.0%p 마진 회복 기대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17320"/>
            <a:ext cx="11064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548640" y="1828800"/>
            <a:ext cx="3611880" cy="402336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3611880" cy="59436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938528"/>
            <a:ext cx="914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7360" y="1993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자사앱·홀 채널 가속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60604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+0.5–0.7%p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310896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예상 영업이익률 기여  ·  플랫폼 수수료 우회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22960" y="3520440"/>
            <a:ext cx="3063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2960" y="361188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ACTIONS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" y="4023360"/>
            <a:ext cx="64008" cy="64008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60120" y="3931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자사앱 주문 비중 25% → 40% 목표 (24개월)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2960" y="4480560"/>
            <a:ext cx="64008" cy="64008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60120" y="4389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쿠폰·멤버십을 자사앱으로 집중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" y="4937760"/>
            <a:ext cx="64008" cy="64008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4846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홀 디너 시간대 프로모션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22960" y="5394960"/>
            <a:ext cx="64008" cy="64008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0120" y="5303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배민 단일 의존도 56% → 45%로 분산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43400" y="1828800"/>
            <a:ext cx="3611880" cy="402336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343400" y="1828800"/>
            <a:ext cx="3611880" cy="59436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17720" y="1938528"/>
            <a:ext cx="914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02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32120" y="1993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매장간 Best Practice 이식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17720" y="260604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+0.7–1.0%p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17720" y="310896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예상 영업이익률 기여  ·  서울 매장 효율 회복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17720" y="3520440"/>
            <a:ext cx="3063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617720" y="361188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ACTIONS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617720" y="4023360"/>
            <a:ext cx="64008" cy="64008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0" y="3931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인천·대전 매장의 인력 productivity 모델 이식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617720" y="4480560"/>
            <a:ext cx="64008" cy="64008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754880" y="4389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서울 매장 임차료 재협상 / 면적 최적화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617720" y="4937760"/>
            <a:ext cx="64008" cy="64008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754880" y="4846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식자재 발주 표준화 (제주 4.2%→3.0% 목표)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17720" y="5394960"/>
            <a:ext cx="64008" cy="64008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754880" y="5303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QSC 점수 90+ 균일화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138160" y="1828800"/>
            <a:ext cx="3611880" cy="4023360"/>
          </a:xfrm>
          <a:prstGeom prst="rect">
            <a:avLst/>
          </a:prstGeom>
          <a:solidFill>
            <a:srgbClr val="FFFFFF"/>
          </a:solidFill>
          <a:ln w="9525">
            <a:solidFill>
              <a:srgbClr val="E8E8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8138160" y="1828800"/>
            <a:ext cx="3611880" cy="594360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412480" y="1938528"/>
            <a:ext cx="914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03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326880" y="1993392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메뉴 혁신 가속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12480" y="2606040"/>
            <a:ext cx="30632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2800" b="1">
                <a:solidFill>
                  <a:srgbClr val="D4A017"/>
                </a:solidFill>
                <a:ea typeface="Apple SD Gothic Neo"/>
                <a:cs typeface="Apple SD Gothic Neo"/>
                <a:latin typeface="Pretendard"/>
              </a:rPr>
              <a:t>+0.3–0.5%p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12480" y="310896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예상 영업이익률 기여  ·  신메뉴 비중 7%→15%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412480" y="3520440"/>
            <a:ext cx="3063240" cy="9525"/>
          </a:xfrm>
          <a:prstGeom prst="rect">
            <a:avLst/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8412480" y="3611880"/>
            <a:ext cx="30632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>
                <a:solidFill>
                  <a:srgbClr val="CC0000"/>
                </a:solidFill>
                <a:ea typeface="Apple SD Gothic Neo"/>
                <a:cs typeface="Apple SD Gothic Neo"/>
                <a:latin typeface="Pretendard"/>
              </a:rPr>
              <a:t>KEY ACTIONS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412480" y="4023360"/>
            <a:ext cx="64008" cy="64008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549640" y="39319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연 4회 신메뉴 출시 → 분기별 정례화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412480" y="4480560"/>
            <a:ext cx="64008" cy="64008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549640" y="43891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프리미엄 세트메뉴 비중 확대 (객단가 lever)</a:t>
            </a:r>
          </a:p>
        </p:txBody>
      </p:sp>
      <p:sp>
        <p:nvSpPr>
          <p:cNvPr id="50" name="Rectangle 49"/>
          <p:cNvSpPr/>
          <p:nvPr/>
        </p:nvSpPr>
        <p:spPr>
          <a:xfrm>
            <a:off x="8412480" y="4937760"/>
            <a:ext cx="64008" cy="64008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8549640" y="48463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사이드/음료 attach rate 개선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412480" y="5394960"/>
            <a:ext cx="64008" cy="64008"/>
          </a:xfrm>
          <a:prstGeom prst="rect">
            <a:avLst/>
          </a:prstGeom>
          <a:solidFill>
            <a:srgbClr val="D4A01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549640" y="5303520"/>
            <a:ext cx="29260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050" b="0">
                <a:solidFill>
                  <a:srgbClr val="0C2340"/>
                </a:solidFill>
                <a:ea typeface="Apple SD Gothic Neo"/>
                <a:cs typeface="Apple SD Gothic Neo"/>
                <a:latin typeface="Pretendard"/>
              </a:rPr>
              <a:t>Test-and-learn 기반 빠른 회수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48640" y="5989320"/>
            <a:ext cx="11064240" cy="502920"/>
          </a:xfrm>
          <a:prstGeom prst="rect">
            <a:avLst/>
          </a:prstGeom>
          <a:solidFill>
            <a:srgbClr val="0C23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240" y="6108192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FFFFF"/>
                </a:solidFill>
                <a:ea typeface="Apple SD Gothic Neo"/>
                <a:cs typeface="Apple SD Gothic Neo"/>
                <a:latin typeface="Pretendard"/>
              </a:rPr>
              <a:t>EXPECTED OUTCOME  ▸  영업이익률 17.0% → 18.5–19.0% 회복  |  연간 영업이익 +30–40억원  |  ROI &lt; 12개월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출처: 피자 매장별 실적 데이터 (9개 매장 × 73개월, 2020.1–2026.1) | 분석: 매장-월 단위 집계 후 평균/합계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515600" y="6492240"/>
            <a:ext cx="11887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15000"/>
              </a:lnSpc>
            </a:pPr>
            <a:r>
              <a:rPr sz="850" b="0">
                <a:solidFill>
                  <a:srgbClr val="6B6B6B"/>
                </a:solidFill>
                <a:ea typeface="Apple SD Gothic Neo"/>
                <a:cs typeface="Apple SD Gothic Neo"/>
                <a:latin typeface="Pretendard"/>
              </a:rPr>
              <a:t>8 /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